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7" r:id="rId3"/>
    <p:sldId id="262" r:id="rId4"/>
    <p:sldId id="264" r:id="rId5"/>
    <p:sldId id="258" r:id="rId6"/>
    <p:sldId id="259" r:id="rId7"/>
    <p:sldId id="260" r:id="rId8"/>
    <p:sldId id="261" r:id="rId9"/>
    <p:sldId id="263" r:id="rId10"/>
    <p:sldId id="266" r:id="rId11"/>
    <p:sldId id="265" r:id="rId12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9696"/>
    <a:srgbClr val="C050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48" autoAdjust="0"/>
    <p:restoredTop sz="94643" autoAdjust="0"/>
  </p:normalViewPr>
  <p:slideViewPr>
    <p:cSldViewPr>
      <p:cViewPr varScale="1">
        <p:scale>
          <a:sx n="62" d="100"/>
          <a:sy n="62" d="100"/>
        </p:scale>
        <p:origin x="110" y="49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15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2E272-ACF6-4201-A52C-0DF70A29A32C}" type="datetimeFigureOut">
              <a:rPr lang="fr-FR" smtClean="0"/>
              <a:pPr/>
              <a:t>08/01/2019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3F55A-FC20-4A81-9837-B42E226C1519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85581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90309D-EA54-4870-8246-74302B8CC236}" type="datetimeFigureOut">
              <a:rPr lang="fr-FR" smtClean="0"/>
              <a:pPr/>
              <a:t>08/01/2019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89ABAB-96B0-4C79-8E68-F9EFE75ADDF7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2948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3568" y="1484784"/>
            <a:ext cx="7772400" cy="1686049"/>
          </a:xfrm>
          <a:ln>
            <a:noFill/>
          </a:ln>
        </p:spPr>
        <p:txBody>
          <a:bodyPr>
            <a:noAutofit/>
          </a:bodyPr>
          <a:lstStyle>
            <a:lvl1pPr>
              <a:defRPr sz="6000" b="1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31640" y="4149080"/>
            <a:ext cx="6400800" cy="1608584"/>
          </a:xfrm>
        </p:spPr>
        <p:txBody>
          <a:bodyPr/>
          <a:lstStyle>
            <a:lvl1pPr marL="0" indent="0" algn="ctr">
              <a:buNone/>
              <a:defRPr b="1">
                <a:ln>
                  <a:solidFill>
                    <a:schemeClr val="bg1">
                      <a:lumMod val="6500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Cliquez pour modifier le style des sous-titres du masque</a:t>
            </a:r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892822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	</a:t>
            </a:r>
            <a:fld id="{09390BE9-E4CD-414E-A8A9-9535CDDB3176}" type="slidenum">
              <a:rPr lang="fr-FR" sz="2000" smtClean="0"/>
              <a:pPr/>
              <a:t>‹N°›</a:t>
            </a:fld>
            <a:endParaRPr lang="fr-FR" sz="2000" dirty="0"/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157115E0-CA3F-4AC8-9636-275F5CD956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47352"/>
            <a:ext cx="16561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IN52</a:t>
            </a:r>
            <a:br>
              <a:rPr lang="fr-FR" dirty="0"/>
            </a:br>
            <a:r>
              <a:rPr lang="fr-FR" dirty="0"/>
              <a:t>IN54</a:t>
            </a:r>
            <a:br>
              <a:rPr lang="fr-FR" dirty="0"/>
            </a:br>
            <a:endParaRPr lang="fr-FR" dirty="0"/>
          </a:p>
        </p:txBody>
      </p:sp>
      <p:sp>
        <p:nvSpPr>
          <p:cNvPr id="11" name="Espace réservé du pied de page 4">
            <a:extLst>
              <a:ext uri="{FF2B5EF4-FFF2-40B4-BE49-F238E27FC236}">
                <a16:creationId xmlns:a16="http://schemas.microsoft.com/office/drawing/2014/main" id="{76094FB1-7A0D-458A-B2C1-C8F9B962C2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9087" y="6459892"/>
            <a:ext cx="53285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Mathilde Perrot – Romain Begagnon – Emilien </a:t>
            </a:r>
            <a:r>
              <a:rPr lang="fr-FR" dirty="0" err="1"/>
              <a:t>Moncan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Remi </a:t>
            </a:r>
            <a:r>
              <a:rPr lang="fr-FR" dirty="0" err="1"/>
              <a:t>Ponnelle</a:t>
            </a:r>
            <a:r>
              <a:rPr lang="fr-FR" dirty="0"/>
              <a:t> – </a:t>
            </a:r>
            <a:r>
              <a:rPr lang="fr-FR" dirty="0" err="1"/>
              <a:t>Nahil</a:t>
            </a:r>
            <a:r>
              <a:rPr lang="fr-FR" dirty="0"/>
              <a:t> </a:t>
            </a:r>
            <a:r>
              <a:rPr lang="fr-FR" dirty="0" err="1"/>
              <a:t>Zamiati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67544" y="6381328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Romain </a:t>
            </a:r>
            <a:r>
              <a:rPr lang="fr-FR" dirty="0" err="1"/>
              <a:t>Begagnon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90BE9-E4CD-414E-A8A9-9535CDDB317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467544" y="6381328"/>
            <a:ext cx="2133600" cy="365125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Romain </a:t>
            </a:r>
            <a:r>
              <a:rPr lang="fr-FR" dirty="0" err="1"/>
              <a:t>Begagnon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90BE9-E4CD-414E-A8A9-9535CDDB3176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7128792" cy="432048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45435"/>
          </a:xfrm>
        </p:spPr>
        <p:txBody>
          <a:bodyPr/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892822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	</a:t>
            </a:r>
            <a:fld id="{09390BE9-E4CD-414E-A8A9-9535CDDB3176}" type="slidenum">
              <a:rPr lang="fr-FR" sz="2000" smtClean="0"/>
              <a:pPr/>
              <a:t>‹N°›</a:t>
            </a:fld>
            <a:endParaRPr lang="fr-FR" sz="2000" dirty="0"/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E37A9900-8B64-4FF5-B804-6951E13C62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47352"/>
            <a:ext cx="16561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IN52</a:t>
            </a:r>
            <a:br>
              <a:rPr lang="fr-FR" dirty="0"/>
            </a:br>
            <a:r>
              <a:rPr lang="fr-FR" dirty="0"/>
              <a:t>IN54</a:t>
            </a:r>
            <a:br>
              <a:rPr lang="fr-FR" dirty="0"/>
            </a:br>
            <a:endParaRPr lang="fr-FR" dirty="0"/>
          </a:p>
        </p:txBody>
      </p:sp>
      <p:sp>
        <p:nvSpPr>
          <p:cNvPr id="9" name="Espace réservé du pied de page 4">
            <a:extLst>
              <a:ext uri="{FF2B5EF4-FFF2-40B4-BE49-F238E27FC236}">
                <a16:creationId xmlns:a16="http://schemas.microsoft.com/office/drawing/2014/main" id="{4CEFEC68-8B02-4B4C-9FBD-CA8EE81FA8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9087" y="6459892"/>
            <a:ext cx="53285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Mathilde Perrot – Romain Begagnon – Emilien </a:t>
            </a:r>
            <a:r>
              <a:rPr lang="fr-FR" dirty="0" err="1"/>
              <a:t>Moncan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Remi </a:t>
            </a:r>
            <a:r>
              <a:rPr lang="fr-FR" dirty="0" err="1"/>
              <a:t>Ponnelle</a:t>
            </a:r>
            <a:r>
              <a:rPr lang="fr-FR" dirty="0"/>
              <a:t> – </a:t>
            </a:r>
            <a:r>
              <a:rPr lang="fr-FR" dirty="0" err="1"/>
              <a:t>Nahil</a:t>
            </a:r>
            <a:r>
              <a:rPr lang="fr-FR" dirty="0"/>
              <a:t> </a:t>
            </a:r>
            <a:r>
              <a:rPr lang="fr-FR" dirty="0" err="1"/>
              <a:t>Zamiati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>
                <a:ln>
                  <a:solidFill>
                    <a:schemeClr val="accent5"/>
                  </a:solidFill>
                </a:ln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 b="1" i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892822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	</a:t>
            </a:r>
            <a:fld id="{09390BE9-E4CD-414E-A8A9-9535CDDB3176}" type="slidenum">
              <a:rPr lang="fr-FR" sz="2000" smtClean="0"/>
              <a:pPr/>
              <a:t>‹N°›</a:t>
            </a:fld>
            <a:endParaRPr lang="fr-FR" sz="2000" dirty="0"/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4CB06608-839F-4A4E-BB93-A43DE0016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47352"/>
            <a:ext cx="16561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IN52</a:t>
            </a:r>
            <a:br>
              <a:rPr lang="fr-FR" dirty="0"/>
            </a:br>
            <a:r>
              <a:rPr lang="fr-FR" dirty="0"/>
              <a:t>IN54</a:t>
            </a:r>
            <a:br>
              <a:rPr lang="fr-FR" dirty="0"/>
            </a:br>
            <a:endParaRPr lang="fr-FR" dirty="0"/>
          </a:p>
        </p:txBody>
      </p:sp>
      <p:sp>
        <p:nvSpPr>
          <p:cNvPr id="9" name="Espace réservé du pied de page 4">
            <a:extLst>
              <a:ext uri="{FF2B5EF4-FFF2-40B4-BE49-F238E27FC236}">
                <a16:creationId xmlns:a16="http://schemas.microsoft.com/office/drawing/2014/main" id="{C41C4845-7AB1-4323-B6AF-B93ADEB2CD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9087" y="6459892"/>
            <a:ext cx="53285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Mathilde Perrot – Romain Begagnon – Emilien </a:t>
            </a:r>
            <a:r>
              <a:rPr lang="fr-FR" dirty="0" err="1"/>
              <a:t>Moncan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Remi </a:t>
            </a:r>
            <a:r>
              <a:rPr lang="fr-FR" dirty="0" err="1"/>
              <a:t>Ponnelle</a:t>
            </a:r>
            <a:r>
              <a:rPr lang="fr-FR" dirty="0"/>
              <a:t> – </a:t>
            </a:r>
            <a:r>
              <a:rPr lang="fr-FR" dirty="0" err="1"/>
              <a:t>Nahil</a:t>
            </a:r>
            <a:r>
              <a:rPr lang="fr-FR" dirty="0"/>
              <a:t> </a:t>
            </a:r>
            <a:r>
              <a:rPr lang="fr-FR" dirty="0" err="1"/>
              <a:t>Zamiati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892822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	</a:t>
            </a:r>
            <a:fld id="{09390BE9-E4CD-414E-A8A9-9535CDDB3176}" type="slidenum">
              <a:rPr lang="fr-FR" sz="2000" smtClean="0"/>
              <a:pPr/>
              <a:t>‹N°›</a:t>
            </a:fld>
            <a:endParaRPr lang="fr-FR" sz="2000" dirty="0"/>
          </a:p>
        </p:txBody>
      </p:sp>
      <p:sp>
        <p:nvSpPr>
          <p:cNvPr id="11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7128792" cy="432048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12" name="Espace réservé de la date 3">
            <a:extLst>
              <a:ext uri="{FF2B5EF4-FFF2-40B4-BE49-F238E27FC236}">
                <a16:creationId xmlns:a16="http://schemas.microsoft.com/office/drawing/2014/main" id="{7B2CEFFE-E93B-4777-B89C-DFBFE50A62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7504" y="6547352"/>
            <a:ext cx="16561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IN52</a:t>
            </a:r>
            <a:br>
              <a:rPr lang="fr-FR" dirty="0"/>
            </a:br>
            <a:r>
              <a:rPr lang="fr-FR" dirty="0"/>
              <a:t>IN54</a:t>
            </a:r>
            <a:br>
              <a:rPr lang="fr-FR" dirty="0"/>
            </a:br>
            <a:endParaRPr lang="fr-FR" dirty="0"/>
          </a:p>
        </p:txBody>
      </p:sp>
      <p:sp>
        <p:nvSpPr>
          <p:cNvPr id="13" name="Espace réservé du pied de page 4">
            <a:extLst>
              <a:ext uri="{FF2B5EF4-FFF2-40B4-BE49-F238E27FC236}">
                <a16:creationId xmlns:a16="http://schemas.microsoft.com/office/drawing/2014/main" id="{EF5AA0FA-D908-4FEF-9932-CC0AC453FE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9087" y="6459892"/>
            <a:ext cx="53285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Mathilde Perrot – Romain Begagnon – Emilien </a:t>
            </a:r>
            <a:r>
              <a:rPr lang="fr-FR" dirty="0" err="1"/>
              <a:t>Moncan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Remi </a:t>
            </a:r>
            <a:r>
              <a:rPr lang="fr-FR" dirty="0" err="1"/>
              <a:t>Ponnelle</a:t>
            </a:r>
            <a:r>
              <a:rPr lang="fr-FR" dirty="0"/>
              <a:t> – </a:t>
            </a:r>
            <a:r>
              <a:rPr lang="fr-FR" dirty="0" err="1"/>
              <a:t>Nahil</a:t>
            </a:r>
            <a:r>
              <a:rPr lang="fr-FR" dirty="0"/>
              <a:t> </a:t>
            </a:r>
            <a:r>
              <a:rPr lang="fr-FR" dirty="0" err="1"/>
              <a:t>Zamiati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11"/>
          </p:nvPr>
        </p:nvSpPr>
        <p:spPr>
          <a:xfrm>
            <a:off x="6892822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	</a:t>
            </a:r>
            <a:fld id="{09390BE9-E4CD-414E-A8A9-9535CDDB3176}" type="slidenum">
              <a:rPr lang="fr-FR" sz="2000" smtClean="0"/>
              <a:pPr/>
              <a:t>‹N°›</a:t>
            </a:fld>
            <a:endParaRPr lang="fr-FR" sz="2000" dirty="0"/>
          </a:p>
        </p:txBody>
      </p:sp>
      <p:sp>
        <p:nvSpPr>
          <p:cNvPr id="13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7128792" cy="432048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14" name="Espace réservé de la date 3">
            <a:extLst>
              <a:ext uri="{FF2B5EF4-FFF2-40B4-BE49-F238E27FC236}">
                <a16:creationId xmlns:a16="http://schemas.microsoft.com/office/drawing/2014/main" id="{5372BDA7-9878-4709-AB49-91EA80D8220F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107504" y="6547352"/>
            <a:ext cx="16561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IN52</a:t>
            </a:r>
            <a:br>
              <a:rPr lang="fr-FR" dirty="0"/>
            </a:br>
            <a:r>
              <a:rPr lang="fr-FR" dirty="0"/>
              <a:t>IN54</a:t>
            </a:r>
            <a:br>
              <a:rPr lang="fr-FR" dirty="0"/>
            </a:br>
            <a:endParaRPr lang="fr-FR" dirty="0"/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4924B80B-041A-4ECA-AD5F-AB867B4E7AE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769087" y="6459892"/>
            <a:ext cx="53285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Mathilde Perrot – Romain Begagnon – Emilien </a:t>
            </a:r>
            <a:r>
              <a:rPr lang="fr-FR" dirty="0" err="1"/>
              <a:t>Moncan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Remi </a:t>
            </a:r>
            <a:r>
              <a:rPr lang="fr-FR" dirty="0" err="1"/>
              <a:t>Ponnelle</a:t>
            </a:r>
            <a:r>
              <a:rPr lang="fr-FR" dirty="0"/>
              <a:t> – </a:t>
            </a:r>
            <a:r>
              <a:rPr lang="fr-FR" dirty="0" err="1"/>
              <a:t>Nahil</a:t>
            </a:r>
            <a:r>
              <a:rPr lang="fr-FR" dirty="0"/>
              <a:t> </a:t>
            </a:r>
            <a:r>
              <a:rPr lang="fr-FR" dirty="0" err="1"/>
              <a:t>Zamiati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892822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	</a:t>
            </a:r>
            <a:fld id="{09390BE9-E4CD-414E-A8A9-9535CDDB3176}" type="slidenum">
              <a:rPr lang="fr-FR" sz="2000" smtClean="0"/>
              <a:pPr/>
              <a:t>‹N°›</a:t>
            </a:fld>
            <a:endParaRPr lang="fr-FR" sz="2000" dirty="0"/>
          </a:p>
        </p:txBody>
      </p:sp>
      <p:sp>
        <p:nvSpPr>
          <p:cNvPr id="9" name="Titre 1"/>
          <p:cNvSpPr>
            <a:spLocks noGrp="1"/>
          </p:cNvSpPr>
          <p:nvPr>
            <p:ph type="title"/>
          </p:nvPr>
        </p:nvSpPr>
        <p:spPr>
          <a:xfrm>
            <a:off x="0" y="0"/>
            <a:ext cx="7128792" cy="432048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fr-FR" dirty="0"/>
              <a:t>Cliquez pour modifier le style du titre</a:t>
            </a:r>
          </a:p>
        </p:txBody>
      </p:sp>
      <p:sp>
        <p:nvSpPr>
          <p:cNvPr id="10" name="Espace réservé de la date 3">
            <a:extLst>
              <a:ext uri="{FF2B5EF4-FFF2-40B4-BE49-F238E27FC236}">
                <a16:creationId xmlns:a16="http://schemas.microsoft.com/office/drawing/2014/main" id="{0DEEAD28-5791-4128-95D9-3F2B04FAA4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47352"/>
            <a:ext cx="16561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IN52</a:t>
            </a:r>
            <a:br>
              <a:rPr lang="fr-FR" dirty="0"/>
            </a:br>
            <a:r>
              <a:rPr lang="fr-FR" dirty="0"/>
              <a:t>IN54</a:t>
            </a:r>
            <a:br>
              <a:rPr lang="fr-FR" dirty="0"/>
            </a:br>
            <a:endParaRPr lang="fr-FR" dirty="0"/>
          </a:p>
        </p:txBody>
      </p:sp>
      <p:sp>
        <p:nvSpPr>
          <p:cNvPr id="11" name="Espace réservé du pied de page 4">
            <a:extLst>
              <a:ext uri="{FF2B5EF4-FFF2-40B4-BE49-F238E27FC236}">
                <a16:creationId xmlns:a16="http://schemas.microsoft.com/office/drawing/2014/main" id="{AF71041A-4A34-48C5-911F-94E99561E6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9087" y="6459892"/>
            <a:ext cx="53285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Mathilde Perrot – Romain Begagnon – Emilien </a:t>
            </a:r>
            <a:r>
              <a:rPr lang="fr-FR" dirty="0" err="1"/>
              <a:t>Moncan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Remi </a:t>
            </a:r>
            <a:r>
              <a:rPr lang="fr-FR" dirty="0" err="1"/>
              <a:t>Ponnelle</a:t>
            </a:r>
            <a:r>
              <a:rPr lang="fr-FR" dirty="0"/>
              <a:t> – </a:t>
            </a:r>
            <a:r>
              <a:rPr lang="fr-FR" dirty="0" err="1"/>
              <a:t>Nahil</a:t>
            </a:r>
            <a:r>
              <a:rPr lang="fr-FR" dirty="0"/>
              <a:t> </a:t>
            </a:r>
            <a:r>
              <a:rPr lang="fr-FR" dirty="0" err="1"/>
              <a:t>Zamiati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892822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	</a:t>
            </a:r>
            <a:fld id="{09390BE9-E4CD-414E-A8A9-9535CDDB3176}" type="slidenum">
              <a:rPr lang="fr-FR" sz="2000" smtClean="0"/>
              <a:pPr/>
              <a:t>‹N°›</a:t>
            </a:fld>
            <a:endParaRPr lang="fr-FR" sz="2000" dirty="0"/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A2839C41-E055-4FCA-9352-F0E8DBF578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47352"/>
            <a:ext cx="16561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IN52</a:t>
            </a:r>
            <a:br>
              <a:rPr lang="fr-FR" dirty="0"/>
            </a:br>
            <a:r>
              <a:rPr lang="fr-FR" dirty="0"/>
              <a:t>IN54</a:t>
            </a:r>
            <a:br>
              <a:rPr lang="fr-FR" dirty="0"/>
            </a:br>
            <a:endParaRPr lang="fr-FR" dirty="0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64C45591-49EA-470F-94FC-31B132DE38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9087" y="6459892"/>
            <a:ext cx="53285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Mathilde Perrot – Romain Begagnon – Emilien </a:t>
            </a:r>
            <a:r>
              <a:rPr lang="fr-FR" dirty="0" err="1"/>
              <a:t>Moncan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Remi </a:t>
            </a:r>
            <a:r>
              <a:rPr lang="fr-FR" dirty="0" err="1"/>
              <a:t>Ponnelle</a:t>
            </a:r>
            <a:r>
              <a:rPr lang="fr-FR" dirty="0"/>
              <a:t> – </a:t>
            </a:r>
            <a:r>
              <a:rPr lang="fr-FR" dirty="0" err="1"/>
              <a:t>Nahil</a:t>
            </a:r>
            <a:r>
              <a:rPr lang="fr-FR" dirty="0"/>
              <a:t> </a:t>
            </a:r>
            <a:r>
              <a:rPr lang="fr-FR" dirty="0" err="1"/>
              <a:t>Zamiati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892822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	</a:t>
            </a:r>
            <a:fld id="{09390BE9-E4CD-414E-A8A9-9535CDDB3176}" type="slidenum">
              <a:rPr lang="fr-FR" sz="2000" smtClean="0"/>
              <a:pPr/>
              <a:t>‹N°›</a:t>
            </a:fld>
            <a:endParaRPr lang="fr-FR" sz="2000" dirty="0"/>
          </a:p>
        </p:txBody>
      </p:sp>
      <p:sp>
        <p:nvSpPr>
          <p:cNvPr id="11" name="Espace réservé de la date 3">
            <a:extLst>
              <a:ext uri="{FF2B5EF4-FFF2-40B4-BE49-F238E27FC236}">
                <a16:creationId xmlns:a16="http://schemas.microsoft.com/office/drawing/2014/main" id="{9BD95D9F-FF11-429C-BF31-325F209427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7504" y="6547352"/>
            <a:ext cx="16561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IN52</a:t>
            </a:r>
            <a:br>
              <a:rPr lang="fr-FR" dirty="0"/>
            </a:br>
            <a:r>
              <a:rPr lang="fr-FR" dirty="0"/>
              <a:t>IN54</a:t>
            </a:r>
            <a:br>
              <a:rPr lang="fr-FR" dirty="0"/>
            </a:br>
            <a:endParaRPr lang="fr-FR" dirty="0"/>
          </a:p>
        </p:txBody>
      </p:sp>
      <p:sp>
        <p:nvSpPr>
          <p:cNvPr id="12" name="Espace réservé du pied de page 4">
            <a:extLst>
              <a:ext uri="{FF2B5EF4-FFF2-40B4-BE49-F238E27FC236}">
                <a16:creationId xmlns:a16="http://schemas.microsoft.com/office/drawing/2014/main" id="{27967C14-7A23-44A0-A73F-BC62B499E3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9087" y="6459892"/>
            <a:ext cx="53285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Mathilde Perrot – Romain Begagnon – Emilien </a:t>
            </a:r>
            <a:r>
              <a:rPr lang="fr-FR" dirty="0" err="1"/>
              <a:t>Moncan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Remi </a:t>
            </a:r>
            <a:r>
              <a:rPr lang="fr-FR" dirty="0" err="1"/>
              <a:t>Ponnelle</a:t>
            </a:r>
            <a:r>
              <a:rPr lang="fr-FR" dirty="0"/>
              <a:t> – </a:t>
            </a:r>
            <a:r>
              <a:rPr lang="fr-FR" dirty="0" err="1"/>
              <a:t>Nahil</a:t>
            </a:r>
            <a:r>
              <a:rPr lang="fr-FR" dirty="0"/>
              <a:t> </a:t>
            </a:r>
            <a:r>
              <a:rPr lang="fr-FR" dirty="0" err="1"/>
              <a:t>Zamiati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892822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	</a:t>
            </a:r>
            <a:fld id="{09390BE9-E4CD-414E-A8A9-9535CDDB3176}" type="slidenum">
              <a:rPr lang="fr-FR" sz="2000" smtClean="0"/>
              <a:pPr/>
              <a:t>‹N°›</a:t>
            </a:fld>
            <a:endParaRPr lang="fr-FR" sz="2000" dirty="0"/>
          </a:p>
        </p:txBody>
      </p:sp>
      <p:sp>
        <p:nvSpPr>
          <p:cNvPr id="11" name="Espace réservé de la date 3">
            <a:extLst>
              <a:ext uri="{FF2B5EF4-FFF2-40B4-BE49-F238E27FC236}">
                <a16:creationId xmlns:a16="http://schemas.microsoft.com/office/drawing/2014/main" id="{62A56FFC-0F56-477B-AEA6-8E7459CE52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7504" y="6547352"/>
            <a:ext cx="16561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IN52</a:t>
            </a:r>
            <a:br>
              <a:rPr lang="fr-FR" dirty="0"/>
            </a:br>
            <a:r>
              <a:rPr lang="fr-FR" dirty="0"/>
              <a:t>IN54</a:t>
            </a:r>
            <a:br>
              <a:rPr lang="fr-FR" dirty="0"/>
            </a:br>
            <a:endParaRPr lang="fr-FR" dirty="0"/>
          </a:p>
        </p:txBody>
      </p:sp>
      <p:sp>
        <p:nvSpPr>
          <p:cNvPr id="12" name="Espace réservé du pied de page 4">
            <a:extLst>
              <a:ext uri="{FF2B5EF4-FFF2-40B4-BE49-F238E27FC236}">
                <a16:creationId xmlns:a16="http://schemas.microsoft.com/office/drawing/2014/main" id="{250E0164-CD9F-486D-8662-10654527DB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9087" y="6459892"/>
            <a:ext cx="53285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Mathilde Perrot – Romain Begagnon – Emilien </a:t>
            </a:r>
            <a:r>
              <a:rPr lang="fr-FR" dirty="0" err="1"/>
              <a:t>Moncan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Remi </a:t>
            </a:r>
            <a:r>
              <a:rPr lang="fr-FR" dirty="0" err="1"/>
              <a:t>Ponnelle</a:t>
            </a:r>
            <a:r>
              <a:rPr lang="fr-FR" dirty="0"/>
              <a:t> – </a:t>
            </a:r>
            <a:r>
              <a:rPr lang="fr-FR" dirty="0" err="1"/>
              <a:t>Nahil</a:t>
            </a:r>
            <a:r>
              <a:rPr lang="fr-FR" dirty="0"/>
              <a:t> </a:t>
            </a:r>
            <a:r>
              <a:rPr lang="fr-FR" dirty="0" err="1"/>
              <a:t>Zamiati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rrondir un rectangle à un seul coin 23"/>
          <p:cNvSpPr/>
          <p:nvPr userDrawn="1"/>
        </p:nvSpPr>
        <p:spPr>
          <a:xfrm flipV="1">
            <a:off x="5796136" y="-1"/>
            <a:ext cx="3347864" cy="476673"/>
          </a:xfrm>
          <a:prstGeom prst="round1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Organigramme : Opération manuelle 22"/>
          <p:cNvSpPr/>
          <p:nvPr userDrawn="1"/>
        </p:nvSpPr>
        <p:spPr>
          <a:xfrm rot="10800000">
            <a:off x="-1980728" y="0"/>
            <a:ext cx="9865096" cy="476672"/>
          </a:xfrm>
          <a:prstGeom prst="flowChartManualOperation">
            <a:avLst/>
          </a:prstGeom>
          <a:solidFill>
            <a:schemeClr val="accent5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Arrondir un rectangle à un seul coin 14"/>
          <p:cNvSpPr/>
          <p:nvPr userDrawn="1"/>
        </p:nvSpPr>
        <p:spPr>
          <a:xfrm>
            <a:off x="6300192" y="6426911"/>
            <a:ext cx="2843808" cy="431089"/>
          </a:xfrm>
          <a:prstGeom prst="round1Rect">
            <a:avLst>
              <a:gd name="adj" fmla="val 0"/>
            </a:avLst>
          </a:prstGeom>
          <a:solidFill>
            <a:srgbClr val="96969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Arrondir un rectangle à un seul coin 18"/>
          <p:cNvSpPr/>
          <p:nvPr userDrawn="1"/>
        </p:nvSpPr>
        <p:spPr>
          <a:xfrm flipH="1">
            <a:off x="0" y="6426911"/>
            <a:ext cx="2843808" cy="431089"/>
          </a:xfrm>
          <a:prstGeom prst="round1Rect">
            <a:avLst>
              <a:gd name="adj" fmla="val 0"/>
            </a:avLst>
          </a:prstGeom>
          <a:solidFill>
            <a:srgbClr val="969696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Organigramme : Opération manuelle 15"/>
          <p:cNvSpPr/>
          <p:nvPr userDrawn="1"/>
        </p:nvSpPr>
        <p:spPr>
          <a:xfrm>
            <a:off x="827584" y="6426911"/>
            <a:ext cx="7560840" cy="431090"/>
          </a:xfrm>
          <a:prstGeom prst="flowChartManualOperation">
            <a:avLst/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Cliquez pour modifier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769087" y="6459892"/>
            <a:ext cx="53285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Mathilde Perrot – Romain Begagnon – Emilien </a:t>
            </a:r>
            <a:r>
              <a:rPr lang="fr-FR" dirty="0" err="1"/>
              <a:t>Moncan</a:t>
            </a:r>
            <a:r>
              <a:rPr lang="fr-FR" dirty="0"/>
              <a:t/>
            </a:r>
            <a:br>
              <a:rPr lang="fr-FR" dirty="0"/>
            </a:br>
            <a:r>
              <a:rPr lang="fr-FR" dirty="0"/>
              <a:t>Remi </a:t>
            </a:r>
            <a:r>
              <a:rPr lang="fr-FR" dirty="0" err="1"/>
              <a:t>Ponnelle</a:t>
            </a:r>
            <a:r>
              <a:rPr lang="fr-FR" dirty="0"/>
              <a:t> – </a:t>
            </a:r>
            <a:r>
              <a:rPr lang="fr-FR" dirty="0" err="1"/>
              <a:t>Nahil</a:t>
            </a:r>
            <a:r>
              <a:rPr lang="fr-FR" dirty="0"/>
              <a:t> </a:t>
            </a:r>
            <a:r>
              <a:rPr lang="fr-FR" dirty="0" err="1"/>
              <a:t>Zamiati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892822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	</a:t>
            </a:r>
            <a:fld id="{09390BE9-E4CD-414E-A8A9-9535CDDB3176}" type="slidenum">
              <a:rPr lang="fr-FR" sz="2000" smtClean="0"/>
              <a:pPr/>
              <a:t>‹N°›</a:t>
            </a:fld>
            <a:endParaRPr lang="fr-FR" sz="2000" dirty="0"/>
          </a:p>
        </p:txBody>
      </p:sp>
      <p:sp>
        <p:nvSpPr>
          <p:cNvPr id="20" name="ZoneTexte 19"/>
          <p:cNvSpPr txBox="1"/>
          <p:nvPr userDrawn="1"/>
        </p:nvSpPr>
        <p:spPr>
          <a:xfrm>
            <a:off x="467544" y="5877272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21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07504" y="6547352"/>
            <a:ext cx="16561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IN52</a:t>
            </a:r>
            <a:br>
              <a:rPr lang="fr-FR" dirty="0"/>
            </a:br>
            <a:r>
              <a:rPr lang="fr-FR" dirty="0"/>
              <a:t>IN54</a:t>
            </a:r>
            <a:br>
              <a:rPr lang="fr-FR" dirty="0"/>
            </a:br>
            <a:endParaRPr lang="fr-FR" dirty="0"/>
          </a:p>
        </p:txBody>
      </p:sp>
      <p:pic>
        <p:nvPicPr>
          <p:cNvPr id="21506" name="Picture 2" descr="logo-UTBM.gif (1087×461)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872496" y="-19276"/>
            <a:ext cx="1169407" cy="495949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20A5FA-EECE-4BD4-96ED-3087B8E585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568" y="1814959"/>
            <a:ext cx="7772400" cy="1686049"/>
          </a:xfrm>
        </p:spPr>
        <p:txBody>
          <a:bodyPr/>
          <a:lstStyle/>
          <a:p>
            <a:r>
              <a:rPr lang="fr-FR" dirty="0"/>
              <a:t>Images aériennes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E5CE3A8-BEF8-49CE-8259-AF54ABE6F5E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Présentation</a:t>
            </a:r>
          </a:p>
          <a:p>
            <a:r>
              <a:rPr lang="fr-FR" sz="2400" dirty="0"/>
              <a:t>08/01/2019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CD0EE2E-7F79-4B97-8CDD-6C1352975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/>
              <a:t>	</a:t>
            </a:r>
            <a:fld id="{09390BE9-E4CD-414E-A8A9-9535CDDB3176}" type="slidenum">
              <a:rPr lang="fr-FR" sz="2000" smtClean="0"/>
              <a:pPr/>
              <a:t>1</a:t>
            </a:fld>
            <a:endParaRPr lang="fr-FR" sz="2000" dirty="0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F2D49A8-EFA6-4E59-99D1-230FFCCA96D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IN52</a:t>
            </a:r>
            <a:br>
              <a:rPr lang="fr-FR"/>
            </a:br>
            <a:r>
              <a:rPr lang="fr-FR"/>
              <a:t>IN54</a:t>
            </a:r>
            <a:br>
              <a:rPr lang="fr-FR"/>
            </a:br>
            <a:endParaRPr lang="fr-FR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1AB7B8D-A5D5-40DA-88AE-D8699A4B60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Mathilde Perrot – Romain Begagnon – Emilien Moncan</a:t>
            </a:r>
            <a:br>
              <a:rPr lang="fr-FR"/>
            </a:br>
            <a:r>
              <a:rPr lang="fr-FR"/>
              <a:t>Remi Ponnelle – Nahil Zamiati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787532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Limites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/>
              <a:t>	</a:t>
            </a:r>
            <a:fld id="{09390BE9-E4CD-414E-A8A9-9535CDDB3176}" type="slidenum">
              <a:rPr lang="fr-FR" sz="2000" smtClean="0"/>
              <a:pPr/>
              <a:t>10</a:t>
            </a:fld>
            <a:endParaRPr lang="fr-FR" sz="2000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IN52</a:t>
            </a:r>
            <a:br>
              <a:rPr lang="fr-FR"/>
            </a:br>
            <a:r>
              <a:rPr lang="fr-FR"/>
              <a:t>IN54</a:t>
            </a:r>
            <a:br>
              <a:rPr lang="fr-FR"/>
            </a:b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Mathilde Perrot – Romain Begagnon – Emilien Moncan</a:t>
            </a:r>
            <a:br>
              <a:rPr lang="fr-FR"/>
            </a:br>
            <a:r>
              <a:rPr lang="fr-FR"/>
              <a:t>Remi Ponnelle – Nahil Zamiati</a:t>
            </a:r>
            <a:endParaRPr lang="fr-FR" dirty="0"/>
          </a:p>
        </p:txBody>
      </p:sp>
      <p:pic>
        <p:nvPicPr>
          <p:cNvPr id="12" name="Espace réservé du contenu 11" descr="C:\Users\Mathilde\AppData\Local\Microsoft\Windows\INetCache\Content.Word\P0458.png"/>
          <p:cNvPicPr>
            <a:picLocks noGrp="1"/>
          </p:cNvPicPr>
          <p:nvPr>
            <p:ph idx="1"/>
          </p:nvPr>
        </p:nvPicPr>
        <p:blipFill>
          <a:blip r:embed="rId2" cstate="print"/>
          <a:srcRect l="8609" t="39252" r="67384" b="40439"/>
          <a:stretch>
            <a:fillRect/>
          </a:stretch>
        </p:blipFill>
        <p:spPr bwMode="auto">
          <a:xfrm>
            <a:off x="6228184" y="2116740"/>
            <a:ext cx="1656184" cy="137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Image 1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6678" y="2116740"/>
            <a:ext cx="1152128" cy="1340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Espace réservé du contenu 2"/>
          <p:cNvSpPr txBox="1">
            <a:spLocks/>
          </p:cNvSpPr>
          <p:nvPr/>
        </p:nvSpPr>
        <p:spPr>
          <a:xfrm>
            <a:off x="251522" y="1171239"/>
            <a:ext cx="7776862" cy="3913945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 smtClean="0"/>
              <a:t>Quelques piscines ne sont pas détectées :</a:t>
            </a:r>
          </a:p>
          <a:p>
            <a:pPr lvl="2"/>
            <a:r>
              <a:rPr lang="fr-FR" sz="1600" dirty="0"/>
              <a:t>Piscines non entretenues devenues </a:t>
            </a:r>
            <a:r>
              <a:rPr lang="fr-FR" sz="1600" dirty="0" smtClean="0"/>
              <a:t>vertes</a:t>
            </a:r>
          </a:p>
          <a:p>
            <a:pPr lvl="2"/>
            <a:r>
              <a:rPr lang="fr-FR" sz="1600" dirty="0"/>
              <a:t>Piscines </a:t>
            </a:r>
            <a:r>
              <a:rPr lang="fr-FR" sz="1600" dirty="0" smtClean="0"/>
              <a:t>vides/bâchées</a:t>
            </a:r>
          </a:p>
          <a:p>
            <a:endParaRPr lang="fr-FR" sz="2400" dirty="0" smtClean="0"/>
          </a:p>
          <a:p>
            <a:endParaRPr lang="fr-FR" sz="2400" dirty="0" smtClean="0"/>
          </a:p>
          <a:p>
            <a:endParaRPr lang="fr-FR" sz="2400" dirty="0"/>
          </a:p>
          <a:p>
            <a:endParaRPr lang="fr-FR" sz="2400" dirty="0"/>
          </a:p>
          <a:p>
            <a:r>
              <a:rPr lang="fr-FR" sz="2400" dirty="0" smtClean="0"/>
              <a:t>D’autres éléments sont reconnues comme des piscines :</a:t>
            </a:r>
          </a:p>
          <a:p>
            <a:pPr lvl="2"/>
            <a:r>
              <a:rPr lang="fr-FR" sz="1600" dirty="0" smtClean="0"/>
              <a:t>Panneau solaires</a:t>
            </a:r>
          </a:p>
          <a:p>
            <a:pPr lvl="2"/>
            <a:r>
              <a:rPr lang="fr-FR" sz="1600" dirty="0" smtClean="0"/>
              <a:t>Toits</a:t>
            </a:r>
          </a:p>
          <a:p>
            <a:pPr lvl="2"/>
            <a:r>
              <a:rPr lang="fr-FR" sz="1600" dirty="0" smtClean="0"/>
              <a:t>Voitures</a:t>
            </a:r>
          </a:p>
          <a:p>
            <a:pPr lvl="2"/>
            <a:endParaRPr lang="fr-FR" sz="1600" dirty="0"/>
          </a:p>
          <a:p>
            <a:pPr lvl="2"/>
            <a:endParaRPr lang="fr-FR" sz="1600" dirty="0" smtClean="0"/>
          </a:p>
          <a:p>
            <a:pPr lvl="2"/>
            <a:endParaRPr lang="fr-FR" sz="1600" dirty="0" smtClean="0"/>
          </a:p>
          <a:p>
            <a:pPr lvl="2"/>
            <a:endParaRPr lang="fr-FR" sz="1600" dirty="0" smtClean="0"/>
          </a:p>
        </p:txBody>
      </p:sp>
      <p:pic>
        <p:nvPicPr>
          <p:cNvPr id="18" name="Image 17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79912" y="4270327"/>
            <a:ext cx="1842770" cy="1732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Image 18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28184" y="4270327"/>
            <a:ext cx="2527935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780153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Segmentation classique :</a:t>
            </a:r>
          </a:p>
          <a:p>
            <a:pPr lvl="1"/>
            <a:r>
              <a:rPr lang="fr-FR" dirty="0" smtClean="0"/>
              <a:t>Modifications de l’image afin de faire ressortir les piscines</a:t>
            </a:r>
          </a:p>
          <a:p>
            <a:pPr lvl="1"/>
            <a:endParaRPr lang="fr-FR" dirty="0"/>
          </a:p>
          <a:p>
            <a:pPr lvl="2"/>
            <a:r>
              <a:rPr lang="fr-FR" dirty="0" smtClean="0"/>
              <a:t>90% de taux de reconnaissance</a:t>
            </a:r>
          </a:p>
          <a:p>
            <a:pPr lvl="2"/>
            <a:r>
              <a:rPr lang="fr-FR" dirty="0" smtClean="0"/>
              <a:t>97% de taux </a:t>
            </a:r>
            <a:r>
              <a:rPr lang="fr-FR" smtClean="0"/>
              <a:t>de précision</a:t>
            </a:r>
            <a:endParaRPr lang="fr-FR" dirty="0" smtClean="0"/>
          </a:p>
          <a:p>
            <a:endParaRPr lang="fr-FR" dirty="0"/>
          </a:p>
          <a:p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/>
              <a:t>	</a:t>
            </a:r>
            <a:fld id="{09390BE9-E4CD-414E-A8A9-9535CDDB3176}" type="slidenum">
              <a:rPr lang="fr-FR" sz="2000" smtClean="0"/>
              <a:pPr/>
              <a:t>11</a:t>
            </a:fld>
            <a:endParaRPr lang="fr-FR" sz="2000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IN52</a:t>
            </a:r>
            <a:br>
              <a:rPr lang="fr-FR"/>
            </a:br>
            <a:r>
              <a:rPr lang="fr-FR"/>
              <a:t>IN54</a:t>
            </a:r>
            <a:br>
              <a:rPr lang="fr-FR"/>
            </a:b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Mathilde Perrot – Romain Begagnon – Emilien Moncan</a:t>
            </a:r>
            <a:br>
              <a:rPr lang="fr-FR"/>
            </a:br>
            <a:r>
              <a:rPr lang="fr-FR"/>
              <a:t>Remi Ponnelle – Nahil Zamiati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Sommaire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	</a:t>
            </a:r>
            <a:fld id="{09390BE9-E4CD-414E-A8A9-9535CDDB3176}" type="slidenum">
              <a:rPr lang="fr-FR" sz="2000" smtClean="0"/>
              <a:pPr/>
              <a:t>2</a:t>
            </a:fld>
            <a:endParaRPr lang="fr-FR" sz="2000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 smtClean="0"/>
              <a:t>IN52</a:t>
            </a:r>
            <a:br>
              <a:rPr lang="fr-FR" smtClean="0"/>
            </a:br>
            <a:r>
              <a:rPr lang="fr-FR" smtClean="0"/>
              <a:t>IN54</a:t>
            </a:r>
            <a:br>
              <a:rPr lang="fr-FR" smtClean="0"/>
            </a:b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 smtClean="0"/>
              <a:t>Mathilde Perrot – Romain Begagnon – Emilien Moncan</a:t>
            </a:r>
            <a:br>
              <a:rPr lang="fr-FR" smtClean="0"/>
            </a:br>
            <a:r>
              <a:rPr lang="fr-FR" smtClean="0"/>
              <a:t>Remi Ponnelle – Nahil Zamiati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419062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Introduction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Détection d’objets sur une image :</a:t>
            </a:r>
            <a:endParaRPr lang="fr-FR" dirty="0"/>
          </a:p>
          <a:p>
            <a:pPr lvl="1"/>
            <a:r>
              <a:rPr lang="fr-FR" dirty="0" smtClean="0"/>
              <a:t>Domaine d’action très varié</a:t>
            </a:r>
            <a:r>
              <a:rPr lang="fr-FR" dirty="0"/>
              <a:t> </a:t>
            </a:r>
            <a:r>
              <a:rPr lang="fr-FR" dirty="0" smtClean="0"/>
              <a:t>(automobile, industrie…)</a:t>
            </a:r>
          </a:p>
          <a:p>
            <a:pPr lvl="1"/>
            <a:endParaRPr lang="fr-FR" dirty="0"/>
          </a:p>
          <a:p>
            <a:r>
              <a:rPr lang="fr-FR" dirty="0" smtClean="0"/>
              <a:t>Écologie / géopolitique</a:t>
            </a:r>
          </a:p>
          <a:p>
            <a:pPr lvl="1"/>
            <a:r>
              <a:rPr lang="fr-FR" dirty="0" smtClean="0"/>
              <a:t>Reconnaissance de point d’eau sur des images satellites</a:t>
            </a:r>
          </a:p>
          <a:p>
            <a:pPr lvl="2"/>
            <a:r>
              <a:rPr lang="fr-FR" dirty="0" smtClean="0"/>
              <a:t>Détection des piscines dans des quartiers résidentiels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/>
              <a:t>	</a:t>
            </a:r>
            <a:fld id="{09390BE9-E4CD-414E-A8A9-9535CDDB3176}" type="slidenum">
              <a:rPr lang="fr-FR" sz="2000" smtClean="0"/>
              <a:pPr/>
              <a:t>3</a:t>
            </a:fld>
            <a:endParaRPr lang="fr-FR" sz="2000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IN52</a:t>
            </a:r>
            <a:br>
              <a:rPr lang="fr-FR"/>
            </a:br>
            <a:r>
              <a:rPr lang="fr-FR"/>
              <a:t>IN54</a:t>
            </a:r>
            <a:br>
              <a:rPr lang="fr-FR"/>
            </a:b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Mathilde Perrot – Romain Begagnon – Emilien Moncan</a:t>
            </a:r>
            <a:br>
              <a:rPr lang="fr-FR"/>
            </a:br>
            <a:r>
              <a:rPr lang="fr-FR"/>
              <a:t>Remi Ponnelle – Nahil Zamiati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Méthodes étudiées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endParaRPr lang="fr-FR" dirty="0"/>
          </a:p>
          <a:p>
            <a:endParaRPr lang="fr-FR" dirty="0"/>
          </a:p>
          <a:p>
            <a:r>
              <a:rPr lang="fr-FR" dirty="0"/>
              <a:t>SVM &amp; HOG</a:t>
            </a:r>
          </a:p>
          <a:p>
            <a:endParaRPr lang="fr-FR" dirty="0"/>
          </a:p>
          <a:p>
            <a:r>
              <a:rPr lang="fr-FR" dirty="0"/>
              <a:t>Autres techniques</a:t>
            </a:r>
          </a:p>
          <a:p>
            <a:endParaRPr lang="fr-FR" dirty="0"/>
          </a:p>
          <a:p>
            <a:r>
              <a:rPr lang="fr-FR" dirty="0"/>
              <a:t>Python &amp; </a:t>
            </a:r>
            <a:r>
              <a:rPr lang="fr-FR" dirty="0" err="1"/>
              <a:t>OpenCV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/>
              <a:t>	</a:t>
            </a:r>
            <a:fld id="{09390BE9-E4CD-414E-A8A9-9535CDDB3176}" type="slidenum">
              <a:rPr lang="fr-FR" sz="2000" smtClean="0"/>
              <a:pPr/>
              <a:t>4</a:t>
            </a:fld>
            <a:endParaRPr lang="fr-FR" sz="2000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IN52</a:t>
            </a:r>
            <a:br>
              <a:rPr lang="fr-FR"/>
            </a:br>
            <a:r>
              <a:rPr lang="fr-FR"/>
              <a:t>IN54</a:t>
            </a:r>
            <a:br>
              <a:rPr lang="fr-FR"/>
            </a:b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Mathilde Perrot – Romain Begagnon – Emilien Moncan</a:t>
            </a:r>
            <a:br>
              <a:rPr lang="fr-FR"/>
            </a:br>
            <a:r>
              <a:rPr lang="fr-FR"/>
              <a:t>Remi Ponnelle – Nahil Zamiati</a:t>
            </a:r>
            <a:endParaRPr lang="fr-FR" dirty="0"/>
          </a:p>
        </p:txBody>
      </p:sp>
      <p:pic>
        <p:nvPicPr>
          <p:cNvPr id="7" name="Image 6" descr="Detected Pools">
            <a:extLst>
              <a:ext uri="{FF2B5EF4-FFF2-40B4-BE49-F238E27FC236}">
                <a16:creationId xmlns:a16="http://schemas.microsoft.com/office/drawing/2014/main" id="{2C75ECEB-4F6A-4AAE-A9CB-E21878920B39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47" b="40266"/>
          <a:stretch/>
        </p:blipFill>
        <p:spPr bwMode="auto">
          <a:xfrm>
            <a:off x="5524620" y="980728"/>
            <a:ext cx="1904821" cy="11772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D26A7C21-9804-4A46-9397-06F05B095FE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12293" y="2272345"/>
            <a:ext cx="2963866" cy="198015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827C9B9-5635-4ECE-B0E1-5DCCE4E7CB2B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02037" y="4437751"/>
            <a:ext cx="4149988" cy="13734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 implémentée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  <a:buNone/>
            </a:pPr>
            <a:r>
              <a:rPr lang="fr-FR" dirty="0"/>
              <a:t>Développement sous </a:t>
            </a:r>
            <a:r>
              <a:rPr lang="fr-FR" dirty="0" err="1"/>
              <a:t>Matlab</a:t>
            </a:r>
            <a:endParaRPr lang="fr-FR" dirty="0"/>
          </a:p>
          <a:p>
            <a:pPr lvl="1">
              <a:spcAft>
                <a:spcPts val="600"/>
              </a:spcAft>
              <a:buFont typeface="Arial" pitchFamily="34" charset="0"/>
              <a:buChar char="•"/>
            </a:pPr>
            <a:r>
              <a:rPr lang="fr-FR" dirty="0"/>
              <a:t>Facilité d’utilisation</a:t>
            </a:r>
          </a:p>
          <a:p>
            <a:pPr lvl="1">
              <a:buFont typeface="Arial" pitchFamily="34" charset="0"/>
              <a:buChar char="•"/>
            </a:pPr>
            <a:r>
              <a:rPr lang="fr-FR" dirty="0" err="1"/>
              <a:t>Toolbox</a:t>
            </a:r>
            <a:r>
              <a:rPr lang="fr-FR" dirty="0"/>
              <a:t> pour le traitement d’images</a:t>
            </a:r>
          </a:p>
          <a:p>
            <a:pPr>
              <a:buNone/>
            </a:pPr>
            <a:endParaRPr lang="fr-FR" dirty="0"/>
          </a:p>
          <a:p>
            <a:pPr>
              <a:spcAft>
                <a:spcPts val="600"/>
              </a:spcAft>
              <a:buNone/>
            </a:pPr>
            <a:r>
              <a:rPr lang="fr-FR" dirty="0"/>
              <a:t>Principe de la méthode</a:t>
            </a:r>
          </a:p>
          <a:p>
            <a:pPr lvl="1">
              <a:spcAft>
                <a:spcPts val="600"/>
              </a:spcAft>
              <a:buFont typeface="Arial" pitchFamily="34" charset="0"/>
              <a:buChar char="•"/>
            </a:pPr>
            <a:r>
              <a:rPr lang="fr-FR" dirty="0"/>
              <a:t>Analyse des couleurs de l’image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Extraction des régions dont la couleur correspond à celle d’une piscine</a:t>
            </a:r>
          </a:p>
        </p:txBody>
      </p:sp>
      <p:sp>
        <p:nvSpPr>
          <p:cNvPr id="5" name="Espace réservé du numéro de diapositive 3">
            <a:extLst>
              <a:ext uri="{FF2B5EF4-FFF2-40B4-BE49-F238E27FC236}">
                <a16:creationId xmlns:a16="http://schemas.microsoft.com/office/drawing/2014/main" id="{548BDFC5-6BC7-471F-83CF-D0E185D5C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92822" y="6453336"/>
            <a:ext cx="2133600" cy="365125"/>
          </a:xfrm>
        </p:spPr>
        <p:txBody>
          <a:bodyPr/>
          <a:lstStyle/>
          <a:p>
            <a:r>
              <a:rPr lang="fr-FR"/>
              <a:t>	</a:t>
            </a:r>
            <a:fld id="{09390BE9-E4CD-414E-A8A9-9535CDDB3176}" type="slidenum">
              <a:rPr lang="fr-FR" sz="2000" smtClean="0"/>
              <a:pPr/>
              <a:t>5</a:t>
            </a:fld>
            <a:endParaRPr lang="fr-FR" sz="2000" dirty="0"/>
          </a:p>
        </p:txBody>
      </p:sp>
      <p:sp>
        <p:nvSpPr>
          <p:cNvPr id="6" name="Espace réservé de la date 4">
            <a:extLst>
              <a:ext uri="{FF2B5EF4-FFF2-40B4-BE49-F238E27FC236}">
                <a16:creationId xmlns:a16="http://schemas.microsoft.com/office/drawing/2014/main" id="{7DF21FB1-2057-406C-B73E-759C76CCE0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47352"/>
            <a:ext cx="1656184" cy="365125"/>
          </a:xfrm>
        </p:spPr>
        <p:txBody>
          <a:bodyPr/>
          <a:lstStyle/>
          <a:p>
            <a:r>
              <a:rPr lang="fr-FR" dirty="0"/>
              <a:t>IN52</a:t>
            </a:r>
            <a:br>
              <a:rPr lang="fr-FR" dirty="0"/>
            </a:br>
            <a:r>
              <a:rPr lang="fr-FR" dirty="0"/>
              <a:t>IN54</a:t>
            </a:r>
            <a:br>
              <a:rPr lang="fr-FR" dirty="0"/>
            </a:br>
            <a:endParaRPr lang="fr-FR" dirty="0"/>
          </a:p>
        </p:txBody>
      </p:sp>
      <p:sp>
        <p:nvSpPr>
          <p:cNvPr id="7" name="Espace réservé du pied de page 5">
            <a:extLst>
              <a:ext uri="{FF2B5EF4-FFF2-40B4-BE49-F238E27FC236}">
                <a16:creationId xmlns:a16="http://schemas.microsoft.com/office/drawing/2014/main" id="{78DA7573-D10D-4AEB-96D9-FF4F5408A0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9087" y="6459892"/>
            <a:ext cx="5328592" cy="365125"/>
          </a:xfrm>
        </p:spPr>
        <p:txBody>
          <a:bodyPr/>
          <a:lstStyle/>
          <a:p>
            <a:r>
              <a:rPr lang="fr-FR"/>
              <a:t>Mathilde Perrot – Romain Begagnon – Emilien Moncan</a:t>
            </a:r>
            <a:br>
              <a:rPr lang="fr-FR"/>
            </a:br>
            <a:r>
              <a:rPr lang="fr-FR"/>
              <a:t>Remi Ponnelle – Nahil Zamiati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 implémentée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145435"/>
          </a:xfrm>
        </p:spPr>
        <p:txBody>
          <a:bodyPr/>
          <a:lstStyle/>
          <a:p>
            <a:pPr>
              <a:buNone/>
            </a:pPr>
            <a:r>
              <a:rPr lang="fr-FR" dirty="0"/>
              <a:t>1) Conversion</a:t>
            </a:r>
          </a:p>
        </p:txBody>
      </p:sp>
      <p:pic>
        <p:nvPicPr>
          <p:cNvPr id="4" name="Image 3"/>
          <p:cNvPicPr/>
          <p:nvPr/>
        </p:nvPicPr>
        <p:blipFill>
          <a:blip r:embed="rId2" cstate="print"/>
          <a:srcRect t="52697" r="17959"/>
          <a:stretch>
            <a:fillRect/>
          </a:stretch>
        </p:blipFill>
        <p:spPr bwMode="auto">
          <a:xfrm>
            <a:off x="4644008" y="1556792"/>
            <a:ext cx="3744416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/>
          <p:cNvPicPr/>
          <p:nvPr/>
        </p:nvPicPr>
        <p:blipFill>
          <a:blip r:embed="rId3" cstate="print"/>
          <a:srcRect t="52500" r="16988"/>
          <a:stretch>
            <a:fillRect/>
          </a:stretch>
        </p:blipFill>
        <p:spPr bwMode="auto">
          <a:xfrm>
            <a:off x="4644008" y="3861048"/>
            <a:ext cx="3744416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5"/>
          <p:cNvSpPr txBox="1"/>
          <p:nvPr/>
        </p:nvSpPr>
        <p:spPr>
          <a:xfrm>
            <a:off x="5868144" y="1196752"/>
            <a:ext cx="120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RGB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869575" y="5445224"/>
            <a:ext cx="1366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Image R’G’B’</a:t>
            </a: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auto">
          <a:xfrm>
            <a:off x="0" y="8001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0" y="11430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0" y="1485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1412" y="1700808"/>
            <a:ext cx="323850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7" name="Connecteur droit avec flèche 16"/>
          <p:cNvCxnSpPr/>
          <p:nvPr/>
        </p:nvCxnSpPr>
        <p:spPr>
          <a:xfrm>
            <a:off x="6516216" y="3284984"/>
            <a:ext cx="0" cy="432048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ce réservé du numéro de diapositive 3">
            <a:extLst>
              <a:ext uri="{FF2B5EF4-FFF2-40B4-BE49-F238E27FC236}">
                <a16:creationId xmlns:a16="http://schemas.microsoft.com/office/drawing/2014/main" id="{548BDFC5-6BC7-471F-83CF-D0E185D5C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92822" y="6453336"/>
            <a:ext cx="2133600" cy="365125"/>
          </a:xfrm>
        </p:spPr>
        <p:txBody>
          <a:bodyPr/>
          <a:lstStyle/>
          <a:p>
            <a:r>
              <a:rPr lang="fr-FR"/>
              <a:t>	</a:t>
            </a:r>
            <a:fld id="{09390BE9-E4CD-414E-A8A9-9535CDDB3176}" type="slidenum">
              <a:rPr lang="fr-FR" sz="2000" smtClean="0"/>
              <a:pPr/>
              <a:t>6</a:t>
            </a:fld>
            <a:endParaRPr lang="fr-FR" sz="2000" dirty="0"/>
          </a:p>
        </p:txBody>
      </p:sp>
      <p:sp>
        <p:nvSpPr>
          <p:cNvPr id="16" name="Espace réservé de la date 4">
            <a:extLst>
              <a:ext uri="{FF2B5EF4-FFF2-40B4-BE49-F238E27FC236}">
                <a16:creationId xmlns:a16="http://schemas.microsoft.com/office/drawing/2014/main" id="{7DF21FB1-2057-406C-B73E-759C76CCE0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47352"/>
            <a:ext cx="1656184" cy="365125"/>
          </a:xfrm>
        </p:spPr>
        <p:txBody>
          <a:bodyPr/>
          <a:lstStyle/>
          <a:p>
            <a:r>
              <a:rPr lang="fr-FR" dirty="0"/>
              <a:t>IN52</a:t>
            </a:r>
            <a:br>
              <a:rPr lang="fr-FR" dirty="0"/>
            </a:br>
            <a:r>
              <a:rPr lang="fr-FR" dirty="0"/>
              <a:t>IN54</a:t>
            </a:r>
            <a:br>
              <a:rPr lang="fr-FR" dirty="0"/>
            </a:br>
            <a:endParaRPr lang="fr-FR" dirty="0"/>
          </a:p>
        </p:txBody>
      </p:sp>
      <p:sp>
        <p:nvSpPr>
          <p:cNvPr id="18" name="Espace réservé du pied de page 5">
            <a:extLst>
              <a:ext uri="{FF2B5EF4-FFF2-40B4-BE49-F238E27FC236}">
                <a16:creationId xmlns:a16="http://schemas.microsoft.com/office/drawing/2014/main" id="{78DA7573-D10D-4AEB-96D9-FF4F5408A0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9087" y="6459892"/>
            <a:ext cx="5328592" cy="365125"/>
          </a:xfrm>
        </p:spPr>
        <p:txBody>
          <a:bodyPr/>
          <a:lstStyle/>
          <a:p>
            <a:r>
              <a:rPr lang="fr-FR"/>
              <a:t>Mathilde Perrot – Romain Begagnon – Emilien Moncan</a:t>
            </a:r>
            <a:br>
              <a:rPr lang="fr-FR"/>
            </a:br>
            <a:r>
              <a:rPr lang="fr-FR"/>
              <a:t>Remi Ponnelle – Nahil Zamiati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Connecteur droit avec flèche 10"/>
          <p:cNvCxnSpPr/>
          <p:nvPr/>
        </p:nvCxnSpPr>
        <p:spPr>
          <a:xfrm>
            <a:off x="1115616" y="3356992"/>
            <a:ext cx="0" cy="103778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en angle 19"/>
          <p:cNvCxnSpPr>
            <a:stCxn id="29" idx="4"/>
            <a:endCxn id="32" idx="0"/>
          </p:cNvCxnSpPr>
          <p:nvPr/>
        </p:nvCxnSpPr>
        <p:spPr>
          <a:xfrm rot="5400000">
            <a:off x="2748322" y="2255054"/>
            <a:ext cx="1055068" cy="324036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 implémentée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731837"/>
            <a:ext cx="8229600" cy="5145435"/>
          </a:xfrm>
        </p:spPr>
        <p:txBody>
          <a:bodyPr/>
          <a:lstStyle/>
          <a:p>
            <a:pPr>
              <a:buNone/>
            </a:pPr>
            <a:r>
              <a:rPr lang="fr-FR" dirty="0"/>
              <a:t>2) Segmentation</a:t>
            </a:r>
          </a:p>
        </p:txBody>
      </p:sp>
      <p:pic>
        <p:nvPicPr>
          <p:cNvPr id="4" name="Image 3"/>
          <p:cNvPicPr/>
          <p:nvPr/>
        </p:nvPicPr>
        <p:blipFill>
          <a:blip r:embed="rId2" cstate="print"/>
          <a:srcRect t="52140" r="18087"/>
          <a:stretch>
            <a:fillRect/>
          </a:stretch>
        </p:blipFill>
        <p:spPr bwMode="auto">
          <a:xfrm>
            <a:off x="4499992" y="1628800"/>
            <a:ext cx="3960440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/>
          <p:cNvPicPr/>
          <p:nvPr/>
        </p:nvPicPr>
        <p:blipFill>
          <a:blip r:embed="rId3" cstate="print"/>
          <a:srcRect t="52510" r="18019"/>
          <a:stretch>
            <a:fillRect/>
          </a:stretch>
        </p:blipFill>
        <p:spPr bwMode="auto">
          <a:xfrm>
            <a:off x="395536" y="1628800"/>
            <a:ext cx="3960440" cy="1790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Image 5"/>
          <p:cNvPicPr/>
          <p:nvPr/>
        </p:nvPicPr>
        <p:blipFill>
          <a:blip r:embed="rId4" cstate="print"/>
          <a:srcRect l="2710" t="47500" r="21720" b="4583"/>
          <a:stretch>
            <a:fillRect/>
          </a:stretch>
        </p:blipFill>
        <p:spPr bwMode="auto">
          <a:xfrm>
            <a:off x="5652120" y="4365190"/>
            <a:ext cx="2952328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/>
          <p:nvPr/>
        </p:nvSpPr>
        <p:spPr>
          <a:xfrm>
            <a:off x="539552" y="4402768"/>
            <a:ext cx="1584176" cy="1008112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Seuillage optimal d’Otsu</a:t>
            </a:r>
          </a:p>
        </p:txBody>
      </p:sp>
      <p:sp>
        <p:nvSpPr>
          <p:cNvPr id="9" name="Rectangle 8"/>
          <p:cNvSpPr/>
          <p:nvPr/>
        </p:nvSpPr>
        <p:spPr>
          <a:xfrm>
            <a:off x="3779912" y="4618792"/>
            <a:ext cx="1080120" cy="72008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Produit</a:t>
            </a:r>
          </a:p>
        </p:txBody>
      </p:sp>
      <p:sp>
        <p:nvSpPr>
          <p:cNvPr id="29" name="Ellipse 28"/>
          <p:cNvSpPr/>
          <p:nvPr/>
        </p:nvSpPr>
        <p:spPr>
          <a:xfrm>
            <a:off x="4716016" y="3059668"/>
            <a:ext cx="360040" cy="28803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Ellipse 31"/>
          <p:cNvSpPr/>
          <p:nvPr/>
        </p:nvSpPr>
        <p:spPr>
          <a:xfrm>
            <a:off x="1475656" y="4402768"/>
            <a:ext cx="360040" cy="28803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4" name="Connecteur droit avec flèche 33"/>
          <p:cNvCxnSpPr/>
          <p:nvPr/>
        </p:nvCxnSpPr>
        <p:spPr>
          <a:xfrm>
            <a:off x="2123728" y="4762808"/>
            <a:ext cx="165618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/>
          <p:cNvCxnSpPr/>
          <p:nvPr/>
        </p:nvCxnSpPr>
        <p:spPr>
          <a:xfrm>
            <a:off x="2123728" y="5122848"/>
            <a:ext cx="1656184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755576" y="3429000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R’</a:t>
            </a:r>
          </a:p>
        </p:txBody>
      </p:sp>
      <p:sp>
        <p:nvSpPr>
          <p:cNvPr id="42" name="ZoneTexte 41"/>
          <p:cNvSpPr txBox="1"/>
          <p:nvPr/>
        </p:nvSpPr>
        <p:spPr>
          <a:xfrm>
            <a:off x="4906988" y="3419708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B’</a:t>
            </a:r>
          </a:p>
        </p:txBody>
      </p:sp>
      <p:sp>
        <p:nvSpPr>
          <p:cNvPr id="43" name="ZoneTexte 42"/>
          <p:cNvSpPr txBox="1"/>
          <p:nvPr/>
        </p:nvSpPr>
        <p:spPr>
          <a:xfrm>
            <a:off x="2339752" y="4402768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Masque R’</a:t>
            </a:r>
          </a:p>
        </p:txBody>
      </p:sp>
      <p:sp>
        <p:nvSpPr>
          <p:cNvPr id="44" name="ZoneTexte 43"/>
          <p:cNvSpPr txBox="1"/>
          <p:nvPr/>
        </p:nvSpPr>
        <p:spPr>
          <a:xfrm>
            <a:off x="2339752" y="5113556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Masque B’</a:t>
            </a:r>
          </a:p>
        </p:txBody>
      </p:sp>
      <p:cxnSp>
        <p:nvCxnSpPr>
          <p:cNvPr id="45" name="Connecteur droit avec flèche 44"/>
          <p:cNvCxnSpPr>
            <a:stCxn id="9" idx="3"/>
            <a:endCxn id="6" idx="1"/>
          </p:cNvCxnSpPr>
          <p:nvPr/>
        </p:nvCxnSpPr>
        <p:spPr>
          <a:xfrm flipV="1">
            <a:off x="4860032" y="4977258"/>
            <a:ext cx="792088" cy="157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/>
          <p:cNvSpPr txBox="1"/>
          <p:nvPr/>
        </p:nvSpPr>
        <p:spPr>
          <a:xfrm>
            <a:off x="6444208" y="5596882"/>
            <a:ext cx="1465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Image binaire</a:t>
            </a:r>
          </a:p>
        </p:txBody>
      </p:sp>
      <p:sp>
        <p:nvSpPr>
          <p:cNvPr id="22" name="Espace réservé du numéro de diapositive 3">
            <a:extLst>
              <a:ext uri="{FF2B5EF4-FFF2-40B4-BE49-F238E27FC236}">
                <a16:creationId xmlns:a16="http://schemas.microsoft.com/office/drawing/2014/main" id="{548BDFC5-6BC7-471F-83CF-D0E185D5C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92822" y="6453336"/>
            <a:ext cx="2133600" cy="365125"/>
          </a:xfrm>
        </p:spPr>
        <p:txBody>
          <a:bodyPr/>
          <a:lstStyle/>
          <a:p>
            <a:r>
              <a:rPr lang="fr-FR"/>
              <a:t>	</a:t>
            </a:r>
            <a:fld id="{09390BE9-E4CD-414E-A8A9-9535CDDB3176}" type="slidenum">
              <a:rPr lang="fr-FR" sz="2000" smtClean="0"/>
              <a:pPr/>
              <a:t>7</a:t>
            </a:fld>
            <a:endParaRPr lang="fr-FR" sz="2000" dirty="0"/>
          </a:p>
        </p:txBody>
      </p:sp>
      <p:sp>
        <p:nvSpPr>
          <p:cNvPr id="24" name="Espace réservé de la date 4">
            <a:extLst>
              <a:ext uri="{FF2B5EF4-FFF2-40B4-BE49-F238E27FC236}">
                <a16:creationId xmlns:a16="http://schemas.microsoft.com/office/drawing/2014/main" id="{7DF21FB1-2057-406C-B73E-759C76CCE0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47352"/>
            <a:ext cx="1656184" cy="365125"/>
          </a:xfrm>
        </p:spPr>
        <p:txBody>
          <a:bodyPr/>
          <a:lstStyle/>
          <a:p>
            <a:r>
              <a:rPr lang="fr-FR" dirty="0"/>
              <a:t>IN52</a:t>
            </a:r>
            <a:br>
              <a:rPr lang="fr-FR" dirty="0"/>
            </a:br>
            <a:r>
              <a:rPr lang="fr-FR" dirty="0"/>
              <a:t>IN54</a:t>
            </a:r>
            <a:br>
              <a:rPr lang="fr-FR" dirty="0"/>
            </a:br>
            <a:endParaRPr lang="fr-FR" dirty="0"/>
          </a:p>
        </p:txBody>
      </p:sp>
      <p:sp>
        <p:nvSpPr>
          <p:cNvPr id="25" name="Espace réservé du pied de page 5">
            <a:extLst>
              <a:ext uri="{FF2B5EF4-FFF2-40B4-BE49-F238E27FC236}">
                <a16:creationId xmlns:a16="http://schemas.microsoft.com/office/drawing/2014/main" id="{78DA7573-D10D-4AEB-96D9-FF4F5408A0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9087" y="6459892"/>
            <a:ext cx="5328592" cy="365125"/>
          </a:xfrm>
        </p:spPr>
        <p:txBody>
          <a:bodyPr/>
          <a:lstStyle/>
          <a:p>
            <a:r>
              <a:rPr lang="fr-FR"/>
              <a:t>Mathilde Perrot – Romain Begagnon – Emilien Moncan</a:t>
            </a:r>
            <a:br>
              <a:rPr lang="fr-FR"/>
            </a:br>
            <a:r>
              <a:rPr lang="fr-FR"/>
              <a:t>Remi Ponnelle – Nahil Zamiati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Méthode implémentée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692696"/>
            <a:ext cx="8435280" cy="5145435"/>
          </a:xfrm>
        </p:spPr>
        <p:txBody>
          <a:bodyPr/>
          <a:lstStyle/>
          <a:p>
            <a:pPr>
              <a:buNone/>
            </a:pPr>
            <a:r>
              <a:rPr lang="fr-FR" dirty="0"/>
              <a:t>3) Regroupement et localisation</a:t>
            </a:r>
          </a:p>
          <a:p>
            <a:pPr>
              <a:buNone/>
            </a:pPr>
            <a:endParaRPr lang="fr-FR" sz="2400" dirty="0"/>
          </a:p>
          <a:p>
            <a:pPr>
              <a:spcAft>
                <a:spcPts val="1200"/>
              </a:spcAft>
            </a:pPr>
            <a:r>
              <a:rPr lang="fr-FR" sz="2400" dirty="0"/>
              <a:t>Fermeture morphologique</a:t>
            </a:r>
          </a:p>
          <a:p>
            <a:pPr>
              <a:spcAft>
                <a:spcPts val="1200"/>
              </a:spcAft>
            </a:pPr>
            <a:r>
              <a:rPr lang="fr-FR" sz="2400" dirty="0"/>
              <a:t>Suppression du bruit</a:t>
            </a:r>
          </a:p>
          <a:p>
            <a:r>
              <a:rPr lang="fr-FR" sz="2400" dirty="0"/>
              <a:t>Définition des rectangles englobants </a:t>
            </a:r>
            <a:r>
              <a:rPr lang="fr-FR" sz="2400" dirty="0">
                <a:latin typeface="Lucida Sans Unicode"/>
                <a:cs typeface="Lucida Sans Unicode"/>
              </a:rPr>
              <a:t>→ </a:t>
            </a:r>
            <a:r>
              <a:rPr lang="fr-FR" sz="2400" dirty="0"/>
              <a:t>Coordonnées (x, y, w, h)</a:t>
            </a:r>
          </a:p>
        </p:txBody>
      </p:sp>
      <p:pic>
        <p:nvPicPr>
          <p:cNvPr id="5" name="Image 4"/>
          <p:cNvPicPr/>
          <p:nvPr/>
        </p:nvPicPr>
        <p:blipFill>
          <a:blip r:embed="rId2" cstate="print"/>
          <a:srcRect l="1906" r="4692"/>
          <a:stretch>
            <a:fillRect/>
          </a:stretch>
        </p:blipFill>
        <p:spPr bwMode="auto">
          <a:xfrm>
            <a:off x="539552" y="3851756"/>
            <a:ext cx="4032448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5"/>
          <p:cNvSpPr txBox="1"/>
          <p:nvPr/>
        </p:nvSpPr>
        <p:spPr>
          <a:xfrm>
            <a:off x="1835696" y="5651956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Masque final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5652120" y="5651956"/>
            <a:ext cx="2285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Rectangles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englobants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Image 7"/>
          <p:cNvPicPr/>
          <p:nvPr/>
        </p:nvPicPr>
        <p:blipFill>
          <a:blip r:embed="rId3" cstate="print"/>
          <a:srcRect l="1923" t="8695" r="3846" b="4348"/>
          <a:stretch>
            <a:fillRect/>
          </a:stretch>
        </p:blipFill>
        <p:spPr bwMode="auto">
          <a:xfrm>
            <a:off x="4788024" y="3851756"/>
            <a:ext cx="3960440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Espace réservé du numéro de diapositive 3">
            <a:extLst>
              <a:ext uri="{FF2B5EF4-FFF2-40B4-BE49-F238E27FC236}">
                <a16:creationId xmlns:a16="http://schemas.microsoft.com/office/drawing/2014/main" id="{548BDFC5-6BC7-471F-83CF-D0E185D5C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92822" y="6453336"/>
            <a:ext cx="2133600" cy="365125"/>
          </a:xfrm>
        </p:spPr>
        <p:txBody>
          <a:bodyPr/>
          <a:lstStyle/>
          <a:p>
            <a:r>
              <a:rPr lang="fr-FR"/>
              <a:t>	</a:t>
            </a:r>
            <a:fld id="{09390BE9-E4CD-414E-A8A9-9535CDDB3176}" type="slidenum">
              <a:rPr lang="fr-FR" sz="2000" smtClean="0"/>
              <a:pPr/>
              <a:t>8</a:t>
            </a:fld>
            <a:endParaRPr lang="fr-FR" sz="2000" dirty="0"/>
          </a:p>
        </p:txBody>
      </p:sp>
      <p:sp>
        <p:nvSpPr>
          <p:cNvPr id="11" name="Espace réservé de la date 4">
            <a:extLst>
              <a:ext uri="{FF2B5EF4-FFF2-40B4-BE49-F238E27FC236}">
                <a16:creationId xmlns:a16="http://schemas.microsoft.com/office/drawing/2014/main" id="{7DF21FB1-2057-406C-B73E-759C76CCE0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7504" y="6547352"/>
            <a:ext cx="1656184" cy="365125"/>
          </a:xfrm>
        </p:spPr>
        <p:txBody>
          <a:bodyPr/>
          <a:lstStyle/>
          <a:p>
            <a:r>
              <a:rPr lang="fr-FR" dirty="0"/>
              <a:t>IN52</a:t>
            </a:r>
            <a:br>
              <a:rPr lang="fr-FR" dirty="0"/>
            </a:br>
            <a:r>
              <a:rPr lang="fr-FR" dirty="0"/>
              <a:t>IN54</a:t>
            </a:r>
            <a:br>
              <a:rPr lang="fr-FR" dirty="0"/>
            </a:br>
            <a:endParaRPr lang="fr-FR" dirty="0"/>
          </a:p>
        </p:txBody>
      </p:sp>
      <p:sp>
        <p:nvSpPr>
          <p:cNvPr id="12" name="Espace réservé du pied de page 5">
            <a:extLst>
              <a:ext uri="{FF2B5EF4-FFF2-40B4-BE49-F238E27FC236}">
                <a16:creationId xmlns:a16="http://schemas.microsoft.com/office/drawing/2014/main" id="{78DA7573-D10D-4AEB-96D9-FF4F5408A0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9087" y="6459892"/>
            <a:ext cx="5328592" cy="365125"/>
          </a:xfrm>
        </p:spPr>
        <p:txBody>
          <a:bodyPr/>
          <a:lstStyle/>
          <a:p>
            <a:r>
              <a:rPr lang="fr-FR"/>
              <a:t>Mathilde Perrot – Romain Begagnon – Emilien Moncan</a:t>
            </a:r>
            <a:br>
              <a:rPr lang="fr-FR"/>
            </a:br>
            <a:r>
              <a:rPr lang="fr-FR"/>
              <a:t>Remi Ponnelle – Nahil Zamiati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Résultats</a:t>
            </a:r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5562" y="692696"/>
            <a:ext cx="4455641" cy="1854152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/>
              <a:t>	</a:t>
            </a:r>
            <a:fld id="{09390BE9-E4CD-414E-A8A9-9535CDDB3176}" type="slidenum">
              <a:rPr lang="fr-FR" sz="2000" smtClean="0"/>
              <a:pPr/>
              <a:t>9</a:t>
            </a:fld>
            <a:endParaRPr lang="fr-FR" sz="2000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/>
              <a:t>IN52</a:t>
            </a:r>
            <a:br>
              <a:rPr lang="fr-FR"/>
            </a:br>
            <a:r>
              <a:rPr lang="fr-FR"/>
              <a:t>IN54</a:t>
            </a:r>
            <a:br>
              <a:rPr lang="fr-FR"/>
            </a:br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Mathilde Perrot – Romain Begagnon – Emilien Moncan</a:t>
            </a:r>
            <a:br>
              <a:rPr lang="fr-FR"/>
            </a:br>
            <a:r>
              <a:rPr lang="fr-FR"/>
              <a:t>Remi Ponnelle – Nahil Zamiati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1762183" y="2566645"/>
            <a:ext cx="53424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Comparaison des résultats obtenus (en rouge) avec les </a:t>
            </a:r>
          </a:p>
          <a:p>
            <a:pPr algn="ctr"/>
            <a:r>
              <a:rPr lang="fr-FR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positions réelles des piscines (en jaune)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0" name="Tableau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240324"/>
              </p:ext>
            </p:extLst>
          </p:nvPr>
        </p:nvGraphicFramePr>
        <p:xfrm>
          <a:off x="1372681" y="3356992"/>
          <a:ext cx="6121401" cy="147345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09887">
                  <a:extLst>
                    <a:ext uri="{9D8B030D-6E8A-4147-A177-3AD203B41FA5}">
                      <a16:colId xmlns:a16="http://schemas.microsoft.com/office/drawing/2014/main" val="1048418542"/>
                    </a:ext>
                  </a:extLst>
                </a:gridCol>
                <a:gridCol w="1168216">
                  <a:extLst>
                    <a:ext uri="{9D8B030D-6E8A-4147-A177-3AD203B41FA5}">
                      <a16:colId xmlns:a16="http://schemas.microsoft.com/office/drawing/2014/main" val="3061493829"/>
                    </a:ext>
                  </a:extLst>
                </a:gridCol>
                <a:gridCol w="723000">
                  <a:extLst>
                    <a:ext uri="{9D8B030D-6E8A-4147-A177-3AD203B41FA5}">
                      <a16:colId xmlns:a16="http://schemas.microsoft.com/office/drawing/2014/main" val="182723727"/>
                    </a:ext>
                  </a:extLst>
                </a:gridCol>
                <a:gridCol w="723000">
                  <a:extLst>
                    <a:ext uri="{9D8B030D-6E8A-4147-A177-3AD203B41FA5}">
                      <a16:colId xmlns:a16="http://schemas.microsoft.com/office/drawing/2014/main" val="766293386"/>
                    </a:ext>
                  </a:extLst>
                </a:gridCol>
                <a:gridCol w="899311">
                  <a:extLst>
                    <a:ext uri="{9D8B030D-6E8A-4147-A177-3AD203B41FA5}">
                      <a16:colId xmlns:a16="http://schemas.microsoft.com/office/drawing/2014/main" val="751931943"/>
                    </a:ext>
                  </a:extLst>
                </a:gridCol>
                <a:gridCol w="1074987">
                  <a:extLst>
                    <a:ext uri="{9D8B030D-6E8A-4147-A177-3AD203B41FA5}">
                      <a16:colId xmlns:a16="http://schemas.microsoft.com/office/drawing/2014/main" val="3995442528"/>
                    </a:ext>
                  </a:extLst>
                </a:gridCol>
                <a:gridCol w="723000">
                  <a:extLst>
                    <a:ext uri="{9D8B030D-6E8A-4147-A177-3AD203B41FA5}">
                      <a16:colId xmlns:a16="http://schemas.microsoft.com/office/drawing/2014/main" val="899845763"/>
                    </a:ext>
                  </a:extLst>
                </a:gridCol>
              </a:tblGrid>
              <a:tr h="70231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00" dirty="0">
                          <a:effectLst/>
                        </a:rPr>
                        <a:t>Image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00" dirty="0">
                          <a:effectLst/>
                        </a:rPr>
                        <a:t>Nombre de piscines du masque de référence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00" dirty="0">
                          <a:effectLst/>
                        </a:rPr>
                        <a:t>Bonnes détections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00" dirty="0">
                          <a:effectLst/>
                        </a:rPr>
                        <a:t>Mauvaises détections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00" dirty="0">
                          <a:effectLst/>
                        </a:rPr>
                        <a:t>Eléments non détectés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00" dirty="0">
                          <a:effectLst/>
                        </a:rPr>
                        <a:t>Reconnaissance R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000">
                          <a:effectLst/>
                        </a:rPr>
                        <a:t>Précision P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89412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P0061.png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118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103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4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15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0.87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0.96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66108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P0063.png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225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199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3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26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0.88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0.99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603839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P0064.png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185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174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3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11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0.94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0.98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69254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P0133.png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20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18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3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2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>
                          <a:effectLst/>
                        </a:rPr>
                        <a:t>0.90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fr-FR" sz="1100" dirty="0">
                          <a:effectLst/>
                        </a:rPr>
                        <a:t>0.86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68338311"/>
                  </a:ext>
                </a:extLst>
              </a:tr>
            </a:tbl>
          </a:graphicData>
        </a:graphic>
      </p:graphicFrame>
      <p:sp>
        <p:nvSpPr>
          <p:cNvPr id="11" name="Espace réservé du contenu 2"/>
          <p:cNvSpPr txBox="1">
            <a:spLocks/>
          </p:cNvSpPr>
          <p:nvPr/>
        </p:nvSpPr>
        <p:spPr>
          <a:xfrm>
            <a:off x="251520" y="4948950"/>
            <a:ext cx="8640959" cy="110563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400" dirty="0" smtClean="0"/>
              <a:t>Taux de reconnaissance global = 0,90</a:t>
            </a:r>
          </a:p>
          <a:p>
            <a:pPr marL="0" indent="0" algn="ctr">
              <a:buNone/>
            </a:pPr>
            <a:r>
              <a:rPr lang="fr-FR" sz="2400" dirty="0" smtClean="0"/>
              <a:t>Précision globale = 0,97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1167</TotalTime>
  <Words>372</Words>
  <Application>Microsoft Office PowerPoint</Application>
  <PresentationFormat>Affichage à l'écran (4:3)</PresentationFormat>
  <Paragraphs>141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Arial</vt:lpstr>
      <vt:lpstr>Calibri</vt:lpstr>
      <vt:lpstr>Lucida Sans Unicode</vt:lpstr>
      <vt:lpstr>Times New Roman</vt:lpstr>
      <vt:lpstr>Thème Office</vt:lpstr>
      <vt:lpstr>Images aériennes</vt:lpstr>
      <vt:lpstr>Sommaire</vt:lpstr>
      <vt:lpstr>Introduction</vt:lpstr>
      <vt:lpstr>Méthodes étudiées</vt:lpstr>
      <vt:lpstr>Méthode implémentée</vt:lpstr>
      <vt:lpstr>Méthode implémentée</vt:lpstr>
      <vt:lpstr>Méthode implémentée</vt:lpstr>
      <vt:lpstr>Méthode implémentée</vt:lpstr>
      <vt:lpstr>Résultats</vt:lpstr>
      <vt:lpstr>Limites</vt:lpstr>
      <vt:lpstr>Conclusion</vt:lpstr>
    </vt:vector>
  </TitlesOfParts>
  <Company>Université de Technologie de Belfort-Montbéliard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 expériences de stages à l’étranger des étudiants de l’UTBM</dc:title>
  <dc:creator>rbegagno</dc:creator>
  <cp:lastModifiedBy>Emilien MONCAN</cp:lastModifiedBy>
  <cp:revision>193</cp:revision>
  <dcterms:created xsi:type="dcterms:W3CDTF">2014-11-25T12:13:23Z</dcterms:created>
  <dcterms:modified xsi:type="dcterms:W3CDTF">2019-01-08T07:36:30Z</dcterms:modified>
</cp:coreProperties>
</file>